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56" r:id="rId2"/>
    <p:sldId id="257" r:id="rId3"/>
    <p:sldId id="266" r:id="rId4"/>
    <p:sldId id="258" r:id="rId5"/>
    <p:sldId id="259" r:id="rId6"/>
    <p:sldId id="260" r:id="rId7"/>
    <p:sldId id="261" r:id="rId8"/>
    <p:sldId id="262" r:id="rId9"/>
    <p:sldId id="263" r:id="rId10"/>
    <p:sldId id="265" r:id="rId11"/>
    <p:sldId id="264" r:id="rId12"/>
    <p:sldId id="267" r:id="rId13"/>
    <p:sldId id="269" r:id="rId14"/>
    <p:sldId id="28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85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3DB29C8E-DD97-4091-83DB-6C13DD2A22CE}" type="datetimeFigureOut">
              <a:rPr lang="en-GB" smtClean="0"/>
              <a:t>07/02/2021</a:t>
            </a:fld>
            <a:endParaRPr lang="en-GB"/>
          </a:p>
        </p:txBody>
      </p:sp>
      <p:sp>
        <p:nvSpPr>
          <p:cNvPr id="16" name="Slide Number Placeholder 15"/>
          <p:cNvSpPr>
            <a:spLocks noGrp="1"/>
          </p:cNvSpPr>
          <p:nvPr>
            <p:ph type="sldNum" sz="quarter" idx="11"/>
          </p:nvPr>
        </p:nvSpPr>
        <p:spPr/>
        <p:txBody>
          <a:bodyPr/>
          <a:lstStyle/>
          <a:p>
            <a:fld id="{C0EC47EC-6129-4768-814C-8A7F4B329E9A}"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29C8E-DD97-4091-83DB-6C13DD2A22CE}"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C47EC-6129-4768-814C-8A7F4B329E9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29C8E-DD97-4091-83DB-6C13DD2A22CE}"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C47EC-6129-4768-814C-8A7F4B329E9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3DB29C8E-DD97-4091-83DB-6C13DD2A22CE}" type="datetimeFigureOut">
              <a:rPr lang="en-GB" smtClean="0"/>
              <a:t>07/02/2021</a:t>
            </a:fld>
            <a:endParaRPr lang="en-GB"/>
          </a:p>
        </p:txBody>
      </p:sp>
      <p:sp>
        <p:nvSpPr>
          <p:cNvPr id="15" name="Slide Number Placeholder 14"/>
          <p:cNvSpPr>
            <a:spLocks noGrp="1"/>
          </p:cNvSpPr>
          <p:nvPr>
            <p:ph type="sldNum" sz="quarter" idx="11"/>
          </p:nvPr>
        </p:nvSpPr>
        <p:spPr/>
        <p:txBody>
          <a:bodyPr/>
          <a:lstStyle/>
          <a:p>
            <a:fld id="{C0EC47EC-6129-4768-814C-8A7F4B329E9A}"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3DB29C8E-DD97-4091-83DB-6C13DD2A22CE}" type="datetimeFigureOut">
              <a:rPr lang="en-GB" smtClean="0"/>
              <a:t>07/02/2021</a:t>
            </a:fld>
            <a:endParaRPr lang="en-GB"/>
          </a:p>
        </p:txBody>
      </p:sp>
      <p:sp>
        <p:nvSpPr>
          <p:cNvPr id="13" name="Slide Number Placeholder 12"/>
          <p:cNvSpPr>
            <a:spLocks noGrp="1"/>
          </p:cNvSpPr>
          <p:nvPr>
            <p:ph type="sldNum" sz="quarter" idx="11"/>
          </p:nvPr>
        </p:nvSpPr>
        <p:spPr/>
        <p:txBody>
          <a:bodyPr/>
          <a:lstStyle/>
          <a:p>
            <a:fld id="{C0EC47EC-6129-4768-814C-8A7F4B329E9A}"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DB29C8E-DD97-4091-83DB-6C13DD2A22CE}" type="datetimeFigureOut">
              <a:rPr lang="en-GB" smtClean="0"/>
              <a:t>07/02/2021</a:t>
            </a:fld>
            <a:endParaRPr lang="en-GB"/>
          </a:p>
        </p:txBody>
      </p:sp>
      <p:sp>
        <p:nvSpPr>
          <p:cNvPr id="9" name="Slide Number Placeholder 8"/>
          <p:cNvSpPr>
            <a:spLocks noGrp="1"/>
          </p:cNvSpPr>
          <p:nvPr>
            <p:ph type="sldNum" sz="quarter" idx="11"/>
          </p:nvPr>
        </p:nvSpPr>
        <p:spPr/>
        <p:txBody>
          <a:bodyPr/>
          <a:lstStyle/>
          <a:p>
            <a:fld id="{C0EC47EC-6129-4768-814C-8A7F4B329E9A}"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3DB29C8E-DD97-4091-83DB-6C13DD2A22CE}" type="datetimeFigureOut">
              <a:rPr lang="en-GB" smtClean="0"/>
              <a:t>07/02/2021</a:t>
            </a:fld>
            <a:endParaRPr lang="en-GB"/>
          </a:p>
        </p:txBody>
      </p:sp>
      <p:sp>
        <p:nvSpPr>
          <p:cNvPr id="15" name="Slide Number Placeholder 14"/>
          <p:cNvSpPr>
            <a:spLocks noGrp="1"/>
          </p:cNvSpPr>
          <p:nvPr>
            <p:ph type="sldNum" sz="quarter" idx="11"/>
          </p:nvPr>
        </p:nvSpPr>
        <p:spPr/>
        <p:txBody>
          <a:bodyPr/>
          <a:lstStyle/>
          <a:p>
            <a:fld id="{C0EC47EC-6129-4768-814C-8A7F4B329E9A}"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3DB29C8E-DD97-4091-83DB-6C13DD2A22CE}" type="datetimeFigureOut">
              <a:rPr lang="en-GB" smtClean="0"/>
              <a:t>07/02/2021</a:t>
            </a:fld>
            <a:endParaRPr lang="en-GB"/>
          </a:p>
        </p:txBody>
      </p:sp>
      <p:sp>
        <p:nvSpPr>
          <p:cNvPr id="8" name="Slide Number Placeholder 7"/>
          <p:cNvSpPr>
            <a:spLocks noGrp="1"/>
          </p:cNvSpPr>
          <p:nvPr>
            <p:ph type="sldNum" sz="quarter" idx="11"/>
          </p:nvPr>
        </p:nvSpPr>
        <p:spPr/>
        <p:txBody>
          <a:bodyPr/>
          <a:lstStyle/>
          <a:p>
            <a:fld id="{C0EC47EC-6129-4768-814C-8A7F4B329E9A}"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B29C8E-DD97-4091-83DB-6C13DD2A22CE}" type="datetimeFigureOut">
              <a:rPr lang="en-GB" smtClean="0"/>
              <a:t>07/02/2021</a:t>
            </a:fld>
            <a:endParaRPr lang="en-GB"/>
          </a:p>
        </p:txBody>
      </p:sp>
      <p:sp>
        <p:nvSpPr>
          <p:cNvPr id="6" name="Slide Number Placeholder 5"/>
          <p:cNvSpPr>
            <a:spLocks noGrp="1"/>
          </p:cNvSpPr>
          <p:nvPr>
            <p:ph type="sldNum" sz="quarter" idx="11"/>
          </p:nvPr>
        </p:nvSpPr>
        <p:spPr/>
        <p:txBody>
          <a:bodyPr/>
          <a:lstStyle/>
          <a:p>
            <a:fld id="{C0EC47EC-6129-4768-814C-8A7F4B329E9A}" type="slidenum">
              <a:rPr lang="en-GB" smtClean="0"/>
              <a:t>‹#›</a:t>
            </a:fld>
            <a:endParaRPr lang="en-GB"/>
          </a:p>
        </p:txBody>
      </p:sp>
      <p:sp>
        <p:nvSpPr>
          <p:cNvPr id="7" name="Footer Placeholder 6"/>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3DB29C8E-DD97-4091-83DB-6C13DD2A22CE}" type="datetimeFigureOut">
              <a:rPr lang="en-GB" smtClean="0"/>
              <a:t>07/02/2021</a:t>
            </a:fld>
            <a:endParaRPr lang="en-GB"/>
          </a:p>
        </p:txBody>
      </p:sp>
      <p:sp>
        <p:nvSpPr>
          <p:cNvPr id="16" name="Slide Number Placeholder 15"/>
          <p:cNvSpPr>
            <a:spLocks noGrp="1"/>
          </p:cNvSpPr>
          <p:nvPr>
            <p:ph type="sldNum" sz="quarter" idx="11"/>
          </p:nvPr>
        </p:nvSpPr>
        <p:spPr/>
        <p:txBody>
          <a:bodyPr/>
          <a:lstStyle/>
          <a:p>
            <a:fld id="{C0EC47EC-6129-4768-814C-8A7F4B329E9A}"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3DB29C8E-DD97-4091-83DB-6C13DD2A22CE}" type="datetimeFigureOut">
              <a:rPr lang="en-GB" smtClean="0"/>
              <a:t>07/02/2021</a:t>
            </a:fld>
            <a:endParaRPr lang="en-GB"/>
          </a:p>
        </p:txBody>
      </p:sp>
      <p:sp>
        <p:nvSpPr>
          <p:cNvPr id="14" name="Slide Number Placeholder 13"/>
          <p:cNvSpPr>
            <a:spLocks noGrp="1"/>
          </p:cNvSpPr>
          <p:nvPr>
            <p:ph type="sldNum" sz="quarter" idx="11"/>
          </p:nvPr>
        </p:nvSpPr>
        <p:spPr/>
        <p:txBody>
          <a:bodyPr/>
          <a:lstStyle/>
          <a:p>
            <a:fld id="{C0EC47EC-6129-4768-814C-8A7F4B329E9A}"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DB29C8E-DD97-4091-83DB-6C13DD2A22CE}" type="datetimeFigureOut">
              <a:rPr lang="en-GB" smtClean="0"/>
              <a:t>07/02/2021</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0EC47EC-6129-4768-814C-8A7F4B329E9A}"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836712"/>
            <a:ext cx="8352928" cy="5184576"/>
          </a:xfrm>
        </p:spPr>
        <p:txBody>
          <a:bodyPr anchor="t"/>
          <a:lstStyle/>
          <a:p>
            <a:pPr algn="ctr"/>
            <a:r>
              <a:rPr lang="en-GB" sz="6600" dirty="0"/>
              <a:t>Unissued Stamps</a:t>
            </a:r>
            <a:br>
              <a:rPr lang="en-GB" sz="6600" dirty="0"/>
            </a:br>
            <a:r>
              <a:rPr lang="en-GB" sz="6600" dirty="0"/>
              <a:t>&amp; </a:t>
            </a:r>
            <a:br>
              <a:rPr lang="en-GB" sz="6600" dirty="0"/>
            </a:br>
            <a:r>
              <a:rPr lang="en-GB" sz="6600" dirty="0"/>
              <a:t>Postal Forgeries</a:t>
            </a:r>
            <a:br>
              <a:rPr lang="en-GB" sz="6600" dirty="0"/>
            </a:br>
            <a:r>
              <a:rPr lang="en-GB" sz="6600" dirty="0"/>
              <a:t>of </a:t>
            </a:r>
            <a:br>
              <a:rPr lang="en-GB" sz="6600" dirty="0"/>
            </a:br>
            <a:r>
              <a:rPr lang="en-GB" sz="6600" dirty="0"/>
              <a:t>Malaya</a:t>
            </a:r>
          </a:p>
        </p:txBody>
      </p:sp>
      <p:sp>
        <p:nvSpPr>
          <p:cNvPr id="2" name="TextBox 1"/>
          <p:cNvSpPr txBox="1"/>
          <p:nvPr/>
        </p:nvSpPr>
        <p:spPr>
          <a:xfrm>
            <a:off x="74943" y="6375092"/>
            <a:ext cx="3096344" cy="369332"/>
          </a:xfrm>
          <a:prstGeom prst="rect">
            <a:avLst/>
          </a:prstGeom>
          <a:noFill/>
        </p:spPr>
        <p:txBody>
          <a:bodyPr wrap="square" rtlCol="0">
            <a:spAutoFit/>
          </a:bodyPr>
          <a:lstStyle/>
          <a:p>
            <a:r>
              <a:rPr lang="en-GB" dirty="0"/>
              <a:t>Presented by Barry </a:t>
            </a:r>
            <a:r>
              <a:rPr lang="en-GB" dirty="0" err="1"/>
              <a:t>Mudie</a:t>
            </a:r>
            <a:endParaRPr lang="en-GB" dirty="0"/>
          </a:p>
        </p:txBody>
      </p:sp>
    </p:spTree>
    <p:extLst>
      <p:ext uri="{BB962C8B-B14F-4D97-AF65-F5344CB8AC3E}">
        <p14:creationId xmlns:p14="http://schemas.microsoft.com/office/powerpoint/2010/main" val="404557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4605" y="231855"/>
            <a:ext cx="4474790" cy="1015663"/>
          </a:xfrm>
          <a:prstGeom prst="rect">
            <a:avLst/>
          </a:prstGeom>
          <a:noFill/>
        </p:spPr>
        <p:txBody>
          <a:bodyPr wrap="square" rtlCol="0">
            <a:spAutoFit/>
          </a:bodyPr>
          <a:lstStyle/>
          <a:p>
            <a:pPr algn="ctr"/>
            <a:r>
              <a:rPr lang="en-GB" sz="2000" dirty="0"/>
              <a:t>Sarawak</a:t>
            </a:r>
          </a:p>
          <a:p>
            <a:pPr algn="ctr"/>
            <a:r>
              <a:rPr lang="en-GB" sz="2000" dirty="0"/>
              <a:t>1899-1908</a:t>
            </a:r>
          </a:p>
          <a:p>
            <a:pPr algn="ctr"/>
            <a:r>
              <a:rPr lang="en-GB" sz="2000" dirty="0"/>
              <a:t>Sir Charles Brooke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7664" y="1247518"/>
            <a:ext cx="4528672" cy="3890354"/>
          </a:xfrm>
          <a:prstGeom prst="rect">
            <a:avLst/>
          </a:prstGeom>
        </p:spPr>
      </p:pic>
      <p:sp>
        <p:nvSpPr>
          <p:cNvPr id="5" name="TextBox 4"/>
          <p:cNvSpPr txBox="1"/>
          <p:nvPr/>
        </p:nvSpPr>
        <p:spPr>
          <a:xfrm>
            <a:off x="2483768" y="5137872"/>
            <a:ext cx="4176464" cy="400110"/>
          </a:xfrm>
          <a:prstGeom prst="rect">
            <a:avLst/>
          </a:prstGeom>
          <a:noFill/>
        </p:spPr>
        <p:txBody>
          <a:bodyPr wrap="square" rtlCol="0">
            <a:spAutoFit/>
          </a:bodyPr>
          <a:lstStyle/>
          <a:p>
            <a:pPr algn="ctr"/>
            <a:r>
              <a:rPr lang="en-GB" sz="2000" dirty="0"/>
              <a:t>Unissued 5c Olive-Grey &amp; Green</a:t>
            </a:r>
          </a:p>
        </p:txBody>
      </p:sp>
      <p:sp>
        <p:nvSpPr>
          <p:cNvPr id="3" name="TextBox 2"/>
          <p:cNvSpPr txBox="1"/>
          <p:nvPr/>
        </p:nvSpPr>
        <p:spPr>
          <a:xfrm>
            <a:off x="251520" y="5733256"/>
            <a:ext cx="8640960" cy="923330"/>
          </a:xfrm>
          <a:prstGeom prst="rect">
            <a:avLst/>
          </a:prstGeom>
          <a:noFill/>
        </p:spPr>
        <p:txBody>
          <a:bodyPr wrap="square" rtlCol="0">
            <a:spAutoFit/>
          </a:bodyPr>
          <a:lstStyle/>
          <a:p>
            <a:pPr algn="ctr"/>
            <a:r>
              <a:rPr lang="en-GB" dirty="0"/>
              <a:t>This value was ordered to cover the 5c registration fee. Before issue however the fee was increased thus making the stamp redundant. The consignment was returned to the UK and at some point a few sheets were sold to a London dealer.</a:t>
            </a:r>
          </a:p>
        </p:txBody>
      </p:sp>
    </p:spTree>
    <p:extLst>
      <p:ext uri="{BB962C8B-B14F-4D97-AF65-F5344CB8AC3E}">
        <p14:creationId xmlns:p14="http://schemas.microsoft.com/office/powerpoint/2010/main" val="186598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260648"/>
            <a:ext cx="3600400" cy="707886"/>
          </a:xfrm>
          <a:prstGeom prst="rect">
            <a:avLst/>
          </a:prstGeom>
          <a:noFill/>
        </p:spPr>
        <p:txBody>
          <a:bodyPr wrap="square" rtlCol="0">
            <a:spAutoFit/>
          </a:bodyPr>
          <a:lstStyle/>
          <a:p>
            <a:pPr algn="ctr"/>
            <a:r>
              <a:rPr lang="en-GB" sz="2000" dirty="0"/>
              <a:t>Sarawak 1918 </a:t>
            </a:r>
          </a:p>
          <a:p>
            <a:pPr algn="ctr"/>
            <a:r>
              <a:rPr lang="en-GB" sz="2000" dirty="0"/>
              <a:t>Sir Charles </a:t>
            </a:r>
            <a:r>
              <a:rPr lang="en-GB" sz="2000" dirty="0" err="1"/>
              <a:t>Vyner</a:t>
            </a:r>
            <a:r>
              <a:rPr lang="en-GB" sz="2000" dirty="0"/>
              <a:t> Brooke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77" y="1062114"/>
            <a:ext cx="2083473" cy="22118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985699"/>
            <a:ext cx="4320479" cy="2391196"/>
          </a:xfrm>
          <a:prstGeom prst="rect">
            <a:avLst/>
          </a:prstGeom>
        </p:spPr>
      </p:pic>
      <p:sp>
        <p:nvSpPr>
          <p:cNvPr id="7" name="TextBox 6"/>
          <p:cNvSpPr txBox="1"/>
          <p:nvPr/>
        </p:nvSpPr>
        <p:spPr>
          <a:xfrm>
            <a:off x="2541315" y="1198560"/>
            <a:ext cx="2160240" cy="1938992"/>
          </a:xfrm>
          <a:prstGeom prst="rect">
            <a:avLst/>
          </a:prstGeom>
          <a:noFill/>
        </p:spPr>
        <p:txBody>
          <a:bodyPr wrap="square" rtlCol="0">
            <a:spAutoFit/>
          </a:bodyPr>
          <a:lstStyle/>
          <a:p>
            <a:pPr algn="ctr"/>
            <a:r>
              <a:rPr lang="en-GB" sz="2000" dirty="0"/>
              <a:t>Unissued 1c Slate Blue &amp; Slate </a:t>
            </a:r>
          </a:p>
          <a:p>
            <a:pPr algn="ctr"/>
            <a:r>
              <a:rPr lang="en-GB" sz="2000" dirty="0"/>
              <a:t>error of colour</a:t>
            </a:r>
          </a:p>
          <a:p>
            <a:pPr algn="ctr"/>
            <a:r>
              <a:rPr lang="en-GB" sz="2000" dirty="0"/>
              <a:t>&amp; issued shade block of 8 Slate Blue &amp; Carmine</a:t>
            </a:r>
          </a:p>
        </p:txBody>
      </p:sp>
      <p:sp>
        <p:nvSpPr>
          <p:cNvPr id="3" name="TextBox 2"/>
          <p:cNvSpPr txBox="1"/>
          <p:nvPr/>
        </p:nvSpPr>
        <p:spPr>
          <a:xfrm>
            <a:off x="539552" y="3717032"/>
            <a:ext cx="7992888" cy="2585323"/>
          </a:xfrm>
          <a:prstGeom prst="rect">
            <a:avLst/>
          </a:prstGeom>
          <a:noFill/>
        </p:spPr>
        <p:txBody>
          <a:bodyPr wrap="square" rtlCol="0">
            <a:spAutoFit/>
          </a:bodyPr>
          <a:lstStyle/>
          <a:p>
            <a:pPr algn="ctr"/>
            <a:r>
              <a:rPr lang="en-GB" dirty="0"/>
              <a:t>In early 1918 a repeat order was place with DLR for the 1c value. Around the same time an order was placed for 1c value postcards in blue. By some error the colours were transposed with the stamp being printed in slate blue &amp; blue. The stamps were despatched to Sarawak but the ship carrying them was involved in enemy action and the greater part of the consignment was lost. Some 7500 stamps did reach Sarawak where the error was discovered. None were ever issued to the public. Just a few sheets were sold to a London dealer as “Unissued stamps”.</a:t>
            </a:r>
          </a:p>
          <a:p>
            <a:pPr algn="ctr"/>
            <a:r>
              <a:rPr lang="en-GB" i="1" dirty="0"/>
              <a:t>The 1c postcard in blue &amp; carmine was issued.</a:t>
            </a:r>
          </a:p>
        </p:txBody>
      </p:sp>
    </p:spTree>
    <p:extLst>
      <p:ext uri="{BB962C8B-B14F-4D97-AF65-F5344CB8AC3E}">
        <p14:creationId xmlns:p14="http://schemas.microsoft.com/office/powerpoint/2010/main" val="186598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04664"/>
            <a:ext cx="6048672" cy="400110"/>
          </a:xfrm>
          <a:prstGeom prst="rect">
            <a:avLst/>
          </a:prstGeom>
          <a:noFill/>
        </p:spPr>
        <p:txBody>
          <a:bodyPr wrap="square" rtlCol="0">
            <a:spAutoFit/>
          </a:bodyPr>
          <a:lstStyle/>
          <a:p>
            <a:pPr algn="ctr"/>
            <a:r>
              <a:rPr lang="en-GB" sz="2000" dirty="0"/>
              <a:t>Straits Settlements Forgeries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804774"/>
            <a:ext cx="4664530" cy="29546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16" y="3933056"/>
            <a:ext cx="4664530" cy="2741684"/>
          </a:xfrm>
          <a:prstGeom prst="rect">
            <a:avLst/>
          </a:prstGeom>
        </p:spPr>
      </p:pic>
      <p:sp>
        <p:nvSpPr>
          <p:cNvPr id="6" name="TextBox 5"/>
          <p:cNvSpPr txBox="1"/>
          <p:nvPr/>
        </p:nvSpPr>
        <p:spPr>
          <a:xfrm>
            <a:off x="5508104" y="908720"/>
            <a:ext cx="3096344" cy="2554545"/>
          </a:xfrm>
          <a:prstGeom prst="rect">
            <a:avLst/>
          </a:prstGeom>
          <a:noFill/>
        </p:spPr>
        <p:txBody>
          <a:bodyPr wrap="square" rtlCol="0">
            <a:spAutoFit/>
          </a:bodyPr>
          <a:lstStyle/>
          <a:p>
            <a:pPr algn="ctr"/>
            <a:r>
              <a:rPr lang="en-GB" sz="2000" dirty="0"/>
              <a:t>Five Cents overprinted on 8c orange.</a:t>
            </a:r>
          </a:p>
          <a:p>
            <a:pPr algn="ctr"/>
            <a:r>
              <a:rPr lang="en-GB" sz="2000" dirty="0" err="1"/>
              <a:t>Wmk</a:t>
            </a:r>
            <a:r>
              <a:rPr lang="en-GB" sz="2000" dirty="0"/>
              <a:t> Crown CC SG20</a:t>
            </a:r>
          </a:p>
          <a:p>
            <a:pPr algn="ctr"/>
            <a:r>
              <a:rPr lang="en-GB" sz="2000" dirty="0"/>
              <a:t>Cat £190  used.</a:t>
            </a:r>
          </a:p>
          <a:p>
            <a:pPr algn="ctr"/>
            <a:r>
              <a:rPr lang="en-GB" sz="2000" dirty="0"/>
              <a:t>Issued 1879.</a:t>
            </a:r>
          </a:p>
          <a:p>
            <a:pPr algn="ctr"/>
            <a:r>
              <a:rPr lang="en-GB" sz="2000" dirty="0"/>
              <a:t>The forgery is on SG52</a:t>
            </a:r>
          </a:p>
          <a:p>
            <a:pPr algn="ctr"/>
            <a:r>
              <a:rPr lang="en-GB" sz="2000" dirty="0" err="1"/>
              <a:t>Wmk</a:t>
            </a:r>
            <a:r>
              <a:rPr lang="en-GB" sz="2000" dirty="0"/>
              <a:t> Crown CA Cat £1!</a:t>
            </a:r>
          </a:p>
          <a:p>
            <a:pPr algn="ctr"/>
            <a:r>
              <a:rPr lang="en-GB" sz="2000" dirty="0"/>
              <a:t>Issued 1882.</a:t>
            </a:r>
          </a:p>
        </p:txBody>
      </p:sp>
      <p:sp>
        <p:nvSpPr>
          <p:cNvPr id="7" name="TextBox 6"/>
          <p:cNvSpPr txBox="1"/>
          <p:nvPr/>
        </p:nvSpPr>
        <p:spPr>
          <a:xfrm>
            <a:off x="5580112" y="4180513"/>
            <a:ext cx="3024336" cy="2246769"/>
          </a:xfrm>
          <a:prstGeom prst="rect">
            <a:avLst/>
          </a:prstGeom>
          <a:noFill/>
        </p:spPr>
        <p:txBody>
          <a:bodyPr wrap="square" rtlCol="0">
            <a:spAutoFit/>
          </a:bodyPr>
          <a:lstStyle/>
          <a:p>
            <a:pPr algn="ctr"/>
            <a:r>
              <a:rPr lang="en-GB" sz="2000" dirty="0"/>
              <a:t>2 Cents on 12c blue.</a:t>
            </a:r>
          </a:p>
          <a:p>
            <a:pPr algn="ctr"/>
            <a:r>
              <a:rPr lang="en-GB" sz="2000" dirty="0" err="1"/>
              <a:t>Wmk</a:t>
            </a:r>
            <a:r>
              <a:rPr lang="en-GB" sz="2000" dirty="0"/>
              <a:t> Crown CC SG62</a:t>
            </a:r>
          </a:p>
          <a:p>
            <a:pPr algn="ctr"/>
            <a:r>
              <a:rPr lang="en-GB" sz="2000" dirty="0"/>
              <a:t>Cat £170 used.</a:t>
            </a:r>
          </a:p>
          <a:p>
            <a:pPr algn="ctr"/>
            <a:r>
              <a:rPr lang="en-GB" sz="2000" dirty="0"/>
              <a:t>Issued June 1883.</a:t>
            </a:r>
          </a:p>
          <a:p>
            <a:pPr algn="ctr"/>
            <a:r>
              <a:rPr lang="en-GB" sz="2000" dirty="0"/>
              <a:t>The forgery is a crude attempt when compared with the genuine.</a:t>
            </a:r>
          </a:p>
        </p:txBody>
      </p:sp>
    </p:spTree>
    <p:extLst>
      <p:ext uri="{BB962C8B-B14F-4D97-AF65-F5344CB8AC3E}">
        <p14:creationId xmlns:p14="http://schemas.microsoft.com/office/powerpoint/2010/main" val="186598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9692" y="404664"/>
            <a:ext cx="5544616" cy="400110"/>
          </a:xfrm>
          <a:prstGeom prst="rect">
            <a:avLst/>
          </a:prstGeom>
          <a:noFill/>
        </p:spPr>
        <p:txBody>
          <a:bodyPr wrap="square" rtlCol="0">
            <a:spAutoFit/>
          </a:bodyPr>
          <a:lstStyle/>
          <a:p>
            <a:pPr algn="ctr"/>
            <a:r>
              <a:rPr lang="en-GB" sz="2000" dirty="0"/>
              <a:t>Straits Settlements Forgeries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763" y="4005064"/>
            <a:ext cx="4313765" cy="25202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162" y="980728"/>
            <a:ext cx="4284838" cy="2520280"/>
          </a:xfrm>
          <a:prstGeom prst="rect">
            <a:avLst/>
          </a:prstGeom>
        </p:spPr>
      </p:pic>
      <p:sp>
        <p:nvSpPr>
          <p:cNvPr id="6" name="TextBox 5"/>
          <p:cNvSpPr txBox="1"/>
          <p:nvPr/>
        </p:nvSpPr>
        <p:spPr>
          <a:xfrm>
            <a:off x="5508104" y="940088"/>
            <a:ext cx="3312368" cy="2862322"/>
          </a:xfrm>
          <a:prstGeom prst="rect">
            <a:avLst/>
          </a:prstGeom>
          <a:noFill/>
        </p:spPr>
        <p:txBody>
          <a:bodyPr wrap="square" rtlCol="0">
            <a:spAutoFit/>
          </a:bodyPr>
          <a:lstStyle/>
          <a:p>
            <a:pPr algn="ctr"/>
            <a:r>
              <a:rPr lang="en-GB" sz="2000" dirty="0"/>
              <a:t>1883 30c Claret </a:t>
            </a:r>
          </a:p>
          <a:p>
            <a:pPr algn="ctr"/>
            <a:r>
              <a:rPr lang="en-GB" sz="2000" dirty="0" err="1"/>
              <a:t>Wmk</a:t>
            </a:r>
            <a:r>
              <a:rPr lang="en-GB" sz="2000" dirty="0"/>
              <a:t> Crown CA </a:t>
            </a:r>
          </a:p>
          <a:p>
            <a:pPr algn="ctr"/>
            <a:r>
              <a:rPr lang="en-GB" sz="2000" dirty="0"/>
              <a:t>SG69</a:t>
            </a:r>
          </a:p>
          <a:p>
            <a:pPr algn="ctr"/>
            <a:r>
              <a:rPr lang="en-GB" sz="2000" dirty="0"/>
              <a:t>The forgery is on rough </a:t>
            </a:r>
            <a:r>
              <a:rPr lang="en-GB" sz="2000" dirty="0" err="1"/>
              <a:t>unwatermarked</a:t>
            </a:r>
            <a:r>
              <a:rPr lang="en-GB" sz="2000" dirty="0"/>
              <a:t> paper.</a:t>
            </a:r>
          </a:p>
          <a:p>
            <a:pPr algn="ctr"/>
            <a:r>
              <a:rPr lang="en-GB" sz="2000" dirty="0"/>
              <a:t>Poor </a:t>
            </a:r>
            <a:r>
              <a:rPr lang="en-GB" sz="2000" dirty="0" err="1"/>
              <a:t>perfs</a:t>
            </a:r>
            <a:r>
              <a:rPr lang="en-GB" sz="2000" dirty="0"/>
              <a:t> with a killer postmark of a type not used in Malaya.</a:t>
            </a:r>
          </a:p>
          <a:p>
            <a:pPr algn="ctr"/>
            <a:endParaRPr lang="en-GB" sz="2000" dirty="0"/>
          </a:p>
        </p:txBody>
      </p:sp>
      <p:sp>
        <p:nvSpPr>
          <p:cNvPr id="7" name="TextBox 6"/>
          <p:cNvSpPr txBox="1"/>
          <p:nvPr/>
        </p:nvSpPr>
        <p:spPr>
          <a:xfrm>
            <a:off x="5652120" y="4141819"/>
            <a:ext cx="3024336" cy="2246769"/>
          </a:xfrm>
          <a:prstGeom prst="rect">
            <a:avLst/>
          </a:prstGeom>
          <a:noFill/>
        </p:spPr>
        <p:txBody>
          <a:bodyPr wrap="square" rtlCol="0">
            <a:spAutoFit/>
          </a:bodyPr>
          <a:lstStyle/>
          <a:p>
            <a:pPr algn="ctr"/>
            <a:r>
              <a:rPr lang="en-GB" sz="2000" dirty="0"/>
              <a:t>1894 5c brown</a:t>
            </a:r>
          </a:p>
          <a:p>
            <a:pPr algn="ctr"/>
            <a:r>
              <a:rPr lang="en-GB" sz="2000" dirty="0" err="1"/>
              <a:t>Wmk</a:t>
            </a:r>
            <a:r>
              <a:rPr lang="en-GB" sz="2000" dirty="0"/>
              <a:t> Crown CA</a:t>
            </a:r>
          </a:p>
          <a:p>
            <a:pPr algn="ctr"/>
            <a:r>
              <a:rPr lang="en-GB" sz="2000" dirty="0"/>
              <a:t>SG99</a:t>
            </a:r>
          </a:p>
          <a:p>
            <a:pPr algn="ctr"/>
            <a:r>
              <a:rPr lang="en-GB" sz="2000" dirty="0"/>
              <a:t>The forgery is on rough </a:t>
            </a:r>
            <a:r>
              <a:rPr lang="en-GB" sz="2000" dirty="0" err="1"/>
              <a:t>unwatermarked</a:t>
            </a:r>
            <a:r>
              <a:rPr lang="en-GB" sz="2000" dirty="0"/>
              <a:t> paper.</a:t>
            </a:r>
          </a:p>
          <a:p>
            <a:pPr algn="ctr"/>
            <a:r>
              <a:rPr lang="en-GB" sz="2000" dirty="0"/>
              <a:t>Poor </a:t>
            </a:r>
            <a:r>
              <a:rPr lang="en-GB" sz="2000" dirty="0" err="1"/>
              <a:t>perfs</a:t>
            </a:r>
            <a:r>
              <a:rPr lang="en-GB" sz="2000" dirty="0"/>
              <a:t> &amp;</a:t>
            </a:r>
          </a:p>
          <a:p>
            <a:pPr algn="ctr"/>
            <a:r>
              <a:rPr lang="en-GB" sz="2000" dirty="0"/>
              <a:t>Miss-aligned.</a:t>
            </a:r>
          </a:p>
        </p:txBody>
      </p:sp>
    </p:spTree>
    <p:extLst>
      <p:ext uri="{BB962C8B-B14F-4D97-AF65-F5344CB8AC3E}">
        <p14:creationId xmlns:p14="http://schemas.microsoft.com/office/powerpoint/2010/main" val="186598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1680" y="2420888"/>
            <a:ext cx="5688632" cy="923330"/>
          </a:xfrm>
          <a:prstGeom prst="rect">
            <a:avLst/>
          </a:prstGeom>
          <a:noFill/>
        </p:spPr>
        <p:txBody>
          <a:bodyPr wrap="square" rtlCol="0">
            <a:spAutoFit/>
          </a:bodyPr>
          <a:lstStyle/>
          <a:p>
            <a:pPr algn="ctr"/>
            <a:r>
              <a:rPr lang="en-GB" sz="5400" dirty="0"/>
              <a:t>Thank you</a:t>
            </a:r>
          </a:p>
        </p:txBody>
      </p:sp>
    </p:spTree>
    <p:extLst>
      <p:ext uri="{BB962C8B-B14F-4D97-AF65-F5344CB8AC3E}">
        <p14:creationId xmlns:p14="http://schemas.microsoft.com/office/powerpoint/2010/main" val="91567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88640"/>
            <a:ext cx="8496944" cy="830997"/>
          </a:xfrm>
          <a:prstGeom prst="rect">
            <a:avLst/>
          </a:prstGeom>
          <a:noFill/>
        </p:spPr>
        <p:txBody>
          <a:bodyPr wrap="square" rtlCol="0">
            <a:spAutoFit/>
          </a:bodyPr>
          <a:lstStyle/>
          <a:p>
            <a:pPr algn="ctr"/>
            <a:r>
              <a:rPr lang="en-GB" sz="2400" dirty="0"/>
              <a:t>A study of stamps printed for various of the States, but never issued for sale or general release to the public</a:t>
            </a:r>
          </a:p>
        </p:txBody>
      </p:sp>
      <p:sp>
        <p:nvSpPr>
          <p:cNvPr id="5" name="TextBox 4"/>
          <p:cNvSpPr txBox="1"/>
          <p:nvPr/>
        </p:nvSpPr>
        <p:spPr>
          <a:xfrm>
            <a:off x="971597" y="3969930"/>
            <a:ext cx="2801281" cy="646331"/>
          </a:xfrm>
          <a:prstGeom prst="rect">
            <a:avLst/>
          </a:prstGeom>
          <a:noFill/>
        </p:spPr>
        <p:txBody>
          <a:bodyPr wrap="square" rtlCol="0">
            <a:spAutoFit/>
          </a:bodyPr>
          <a:lstStyle/>
          <a:p>
            <a:pPr algn="ctr"/>
            <a:r>
              <a:rPr lang="en-GB" dirty="0"/>
              <a:t>Straits Settlements Unissued 8c scarlet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255" t="2721" r="3095" b="2425"/>
          <a:stretch/>
        </p:blipFill>
        <p:spPr>
          <a:xfrm>
            <a:off x="5681663" y="1124744"/>
            <a:ext cx="2314576" cy="269557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984" t="4509" b="4787"/>
          <a:stretch/>
        </p:blipFill>
        <p:spPr>
          <a:xfrm>
            <a:off x="1376665" y="1786731"/>
            <a:ext cx="1991144" cy="1371600"/>
          </a:xfrm>
          <a:prstGeom prst="rect">
            <a:avLst/>
          </a:prstGeom>
        </p:spPr>
      </p:pic>
      <p:sp>
        <p:nvSpPr>
          <p:cNvPr id="8" name="TextBox 7"/>
          <p:cNvSpPr txBox="1"/>
          <p:nvPr/>
        </p:nvSpPr>
        <p:spPr>
          <a:xfrm>
            <a:off x="4966743" y="3831431"/>
            <a:ext cx="3744415" cy="923330"/>
          </a:xfrm>
          <a:prstGeom prst="rect">
            <a:avLst/>
          </a:prstGeom>
          <a:noFill/>
        </p:spPr>
        <p:txBody>
          <a:bodyPr wrap="square" rtlCol="0">
            <a:spAutoFit/>
          </a:bodyPr>
          <a:lstStyle/>
          <a:p>
            <a:pPr algn="ctr"/>
            <a:r>
              <a:rPr lang="en-GB" dirty="0"/>
              <a:t>Straits Settlements 8c overprinted BMA Malaya</a:t>
            </a:r>
          </a:p>
          <a:p>
            <a:pPr algn="ctr"/>
            <a:r>
              <a:rPr lang="en-GB" dirty="0"/>
              <a:t>(British Military Administration).</a:t>
            </a:r>
          </a:p>
        </p:txBody>
      </p:sp>
      <p:sp>
        <p:nvSpPr>
          <p:cNvPr id="2" name="TextBox 1"/>
          <p:cNvSpPr txBox="1"/>
          <p:nvPr/>
        </p:nvSpPr>
        <p:spPr>
          <a:xfrm>
            <a:off x="388107" y="4728071"/>
            <a:ext cx="8367786" cy="2031325"/>
          </a:xfrm>
          <a:prstGeom prst="rect">
            <a:avLst/>
          </a:prstGeom>
          <a:noFill/>
        </p:spPr>
        <p:txBody>
          <a:bodyPr wrap="square" rtlCol="0">
            <a:spAutoFit/>
          </a:bodyPr>
          <a:lstStyle/>
          <a:p>
            <a:pPr algn="ctr"/>
            <a:r>
              <a:rPr lang="en-GB" dirty="0"/>
              <a:t>The 8c Scarlet, along with other values and State issues were on route to Malaya when it was occupied by the Japanese during WWII. Singapore surrendered on the 15</a:t>
            </a:r>
            <a:r>
              <a:rPr lang="en-GB" baseline="30000" dirty="0"/>
              <a:t>th</a:t>
            </a:r>
            <a:r>
              <a:rPr lang="en-GB" dirty="0"/>
              <a:t> February 1942. The ship carrying the stamps was diverted to Australia. The stamps remained in secure storage for the duration of the war. </a:t>
            </a:r>
          </a:p>
          <a:p>
            <a:pPr algn="ctr"/>
            <a:endParaRPr lang="en-GB" dirty="0"/>
          </a:p>
          <a:p>
            <a:pPr algn="ctr"/>
            <a:r>
              <a:rPr lang="en-GB" dirty="0"/>
              <a:t>The un-overprinted 8c Scarlet came onto the market as a result of </a:t>
            </a:r>
          </a:p>
          <a:p>
            <a:pPr algn="ctr"/>
            <a:r>
              <a:rPr lang="en-GB" dirty="0"/>
              <a:t>“unofficial leakage”</a:t>
            </a:r>
          </a:p>
        </p:txBody>
      </p:sp>
    </p:spTree>
    <p:extLst>
      <p:ext uri="{BB962C8B-B14F-4D97-AF65-F5344CB8AC3E}">
        <p14:creationId xmlns:p14="http://schemas.microsoft.com/office/powerpoint/2010/main" val="339726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60648"/>
            <a:ext cx="7056784" cy="646331"/>
          </a:xfrm>
          <a:prstGeom prst="rect">
            <a:avLst/>
          </a:prstGeom>
          <a:noFill/>
        </p:spPr>
        <p:txBody>
          <a:bodyPr wrap="square" rtlCol="0">
            <a:spAutoFit/>
          </a:bodyPr>
          <a:lstStyle/>
          <a:p>
            <a:pPr algn="ctr"/>
            <a:r>
              <a:rPr lang="en-GB" dirty="0"/>
              <a:t>British Military Administration (BMA)</a:t>
            </a:r>
          </a:p>
          <a:p>
            <a:pPr algn="ctr"/>
            <a:r>
              <a:rPr lang="en-GB" dirty="0"/>
              <a:t>1945-48</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9494" y="906979"/>
            <a:ext cx="2449776" cy="26974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09" y="906978"/>
            <a:ext cx="2317204" cy="2697464"/>
          </a:xfrm>
          <a:prstGeom prst="rect">
            <a:avLst/>
          </a:prstGeom>
        </p:spPr>
      </p:pic>
      <p:sp>
        <p:nvSpPr>
          <p:cNvPr id="7" name="TextBox 6"/>
          <p:cNvSpPr txBox="1"/>
          <p:nvPr/>
        </p:nvSpPr>
        <p:spPr>
          <a:xfrm>
            <a:off x="740743" y="3713255"/>
            <a:ext cx="3024336" cy="1323439"/>
          </a:xfrm>
          <a:prstGeom prst="rect">
            <a:avLst/>
          </a:prstGeom>
          <a:noFill/>
        </p:spPr>
        <p:txBody>
          <a:bodyPr wrap="square" rtlCol="0">
            <a:spAutoFit/>
          </a:bodyPr>
          <a:lstStyle/>
          <a:p>
            <a:pPr algn="ctr"/>
            <a:r>
              <a:rPr lang="en-GB" sz="2000" dirty="0"/>
              <a:t>Issued stamp of</a:t>
            </a:r>
          </a:p>
          <a:p>
            <a:pPr algn="ctr"/>
            <a:r>
              <a:rPr lang="en-GB" sz="2000" dirty="0"/>
              <a:t>Straits Settlements from the 1937-41 set</a:t>
            </a:r>
          </a:p>
          <a:p>
            <a:pPr algn="ctr"/>
            <a:r>
              <a:rPr lang="en-GB" sz="2000" dirty="0"/>
              <a:t>8c Grey</a:t>
            </a:r>
          </a:p>
        </p:txBody>
      </p:sp>
      <p:sp>
        <p:nvSpPr>
          <p:cNvPr id="8" name="TextBox 7"/>
          <p:cNvSpPr txBox="1"/>
          <p:nvPr/>
        </p:nvSpPr>
        <p:spPr>
          <a:xfrm>
            <a:off x="5041126" y="3867143"/>
            <a:ext cx="3240360" cy="1015663"/>
          </a:xfrm>
          <a:prstGeom prst="rect">
            <a:avLst/>
          </a:prstGeom>
          <a:noFill/>
        </p:spPr>
        <p:txBody>
          <a:bodyPr wrap="square" rtlCol="0">
            <a:spAutoFit/>
          </a:bodyPr>
          <a:lstStyle/>
          <a:p>
            <a:pPr algn="ctr"/>
            <a:r>
              <a:rPr lang="en-GB" sz="2000" dirty="0"/>
              <a:t>The same stamp</a:t>
            </a:r>
          </a:p>
          <a:p>
            <a:pPr algn="ctr"/>
            <a:r>
              <a:rPr lang="en-GB" sz="2000" dirty="0"/>
              <a:t>Overprinted BMA Malaya</a:t>
            </a:r>
          </a:p>
          <a:p>
            <a:pPr algn="ctr"/>
            <a:r>
              <a:rPr lang="en-GB" sz="2000" dirty="0"/>
              <a:t>Unissued</a:t>
            </a:r>
          </a:p>
        </p:txBody>
      </p:sp>
      <p:sp>
        <p:nvSpPr>
          <p:cNvPr id="3" name="TextBox 2"/>
          <p:cNvSpPr txBox="1"/>
          <p:nvPr/>
        </p:nvSpPr>
        <p:spPr>
          <a:xfrm>
            <a:off x="630610" y="5157192"/>
            <a:ext cx="8064896" cy="1754326"/>
          </a:xfrm>
          <a:prstGeom prst="rect">
            <a:avLst/>
          </a:prstGeom>
          <a:noFill/>
        </p:spPr>
        <p:txBody>
          <a:bodyPr wrap="square" rtlCol="0">
            <a:spAutoFit/>
          </a:bodyPr>
          <a:lstStyle/>
          <a:p>
            <a:pPr algn="ctr"/>
            <a:r>
              <a:rPr lang="en-GB" dirty="0"/>
              <a:t>Just prior to the Japanese Occupation the 8c grey was being replaced with the 8c Scarlet to conform to UPU regulations. </a:t>
            </a:r>
          </a:p>
          <a:p>
            <a:pPr algn="ctr"/>
            <a:r>
              <a:rPr lang="en-GB" dirty="0"/>
              <a:t>The overprinted 8c grey was thus surplus to requirements.</a:t>
            </a:r>
          </a:p>
          <a:p>
            <a:pPr algn="ctr"/>
            <a:r>
              <a:rPr lang="en-GB" dirty="0"/>
              <a:t>This stamp is significantly scarcer than the 8c scarlet on the previous slide and came onto the market as a result of unofficial leakage.</a:t>
            </a:r>
          </a:p>
          <a:p>
            <a:pPr algn="ctr"/>
            <a:endParaRPr lang="en-GB" dirty="0"/>
          </a:p>
        </p:txBody>
      </p:sp>
    </p:spTree>
    <p:extLst>
      <p:ext uri="{BB962C8B-B14F-4D97-AF65-F5344CB8AC3E}">
        <p14:creationId xmlns:p14="http://schemas.microsoft.com/office/powerpoint/2010/main" val="186598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5690" y="303364"/>
            <a:ext cx="4952620" cy="646331"/>
          </a:xfrm>
          <a:prstGeom prst="rect">
            <a:avLst/>
          </a:prstGeom>
          <a:noFill/>
        </p:spPr>
        <p:txBody>
          <a:bodyPr wrap="square" rtlCol="0">
            <a:spAutoFit/>
          </a:bodyPr>
          <a:lstStyle/>
          <a:p>
            <a:pPr algn="ctr"/>
            <a:r>
              <a:rPr lang="en-GB" dirty="0"/>
              <a:t>British Military Administration (BMA) 1945-48</a:t>
            </a:r>
          </a:p>
          <a:p>
            <a:pPr algn="ctr"/>
            <a:r>
              <a:rPr lang="en-GB" dirty="0"/>
              <a:t>50c black on green postal forgery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6816" y="1340768"/>
            <a:ext cx="1791701" cy="229551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934" t="1056" b="-1"/>
          <a:stretch/>
        </p:blipFill>
        <p:spPr>
          <a:xfrm>
            <a:off x="539552" y="4564927"/>
            <a:ext cx="1749654" cy="20162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339" y="4600931"/>
            <a:ext cx="1656539" cy="194421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764704"/>
            <a:ext cx="1809038" cy="185846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3" y="750962"/>
            <a:ext cx="1770615" cy="1872208"/>
          </a:xfrm>
          <a:prstGeom prst="rect">
            <a:avLst/>
          </a:prstGeom>
        </p:spPr>
      </p:pic>
      <p:sp>
        <p:nvSpPr>
          <p:cNvPr id="3" name="TextBox 2"/>
          <p:cNvSpPr txBox="1"/>
          <p:nvPr/>
        </p:nvSpPr>
        <p:spPr>
          <a:xfrm>
            <a:off x="219935" y="2852935"/>
            <a:ext cx="2448272" cy="646331"/>
          </a:xfrm>
          <a:prstGeom prst="rect">
            <a:avLst/>
          </a:prstGeom>
          <a:noFill/>
        </p:spPr>
        <p:txBody>
          <a:bodyPr wrap="square" rtlCol="0">
            <a:spAutoFit/>
          </a:bodyPr>
          <a:lstStyle/>
          <a:p>
            <a:pPr algn="ctr"/>
            <a:r>
              <a:rPr lang="en-GB" dirty="0"/>
              <a:t>Altered value tablet on the 50c </a:t>
            </a:r>
          </a:p>
        </p:txBody>
      </p:sp>
      <p:sp>
        <p:nvSpPr>
          <p:cNvPr id="4" name="TextBox 3"/>
          <p:cNvSpPr txBox="1"/>
          <p:nvPr/>
        </p:nvSpPr>
        <p:spPr>
          <a:xfrm>
            <a:off x="6825458" y="2852936"/>
            <a:ext cx="2016224" cy="646331"/>
          </a:xfrm>
          <a:prstGeom prst="rect">
            <a:avLst/>
          </a:prstGeom>
          <a:noFill/>
        </p:spPr>
        <p:txBody>
          <a:bodyPr wrap="square" rtlCol="0">
            <a:spAutoFit/>
          </a:bodyPr>
          <a:lstStyle/>
          <a:p>
            <a:pPr algn="ctr"/>
            <a:r>
              <a:rPr lang="en-GB" dirty="0"/>
              <a:t>Genuine 50c value tablet</a:t>
            </a:r>
          </a:p>
        </p:txBody>
      </p:sp>
      <p:sp>
        <p:nvSpPr>
          <p:cNvPr id="7" name="TextBox 6"/>
          <p:cNvSpPr txBox="1"/>
          <p:nvPr/>
        </p:nvSpPr>
        <p:spPr>
          <a:xfrm>
            <a:off x="2668207" y="4077072"/>
            <a:ext cx="4064033" cy="2031325"/>
          </a:xfrm>
          <a:prstGeom prst="rect">
            <a:avLst/>
          </a:prstGeom>
          <a:noFill/>
        </p:spPr>
        <p:txBody>
          <a:bodyPr wrap="square" rtlCol="0">
            <a:spAutoFit/>
          </a:bodyPr>
          <a:lstStyle/>
          <a:p>
            <a:pPr algn="ctr"/>
            <a:r>
              <a:rPr lang="en-GB" dirty="0"/>
              <a:t>The forgery was executed by dying the 1c green. Both value tablets were altered almost certainly by hand as the few known examples show clear evidence of this along with heavy retouching of the black around the value tablet.</a:t>
            </a:r>
          </a:p>
        </p:txBody>
      </p:sp>
    </p:spTree>
    <p:extLst>
      <p:ext uri="{BB962C8B-B14F-4D97-AF65-F5344CB8AC3E}">
        <p14:creationId xmlns:p14="http://schemas.microsoft.com/office/powerpoint/2010/main" val="175339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1700" y="116632"/>
            <a:ext cx="5400600" cy="707886"/>
          </a:xfrm>
          <a:prstGeom prst="rect">
            <a:avLst/>
          </a:prstGeom>
          <a:noFill/>
        </p:spPr>
        <p:txBody>
          <a:bodyPr wrap="square" rtlCol="0">
            <a:spAutoFit/>
          </a:bodyPr>
          <a:lstStyle/>
          <a:p>
            <a:pPr algn="ctr"/>
            <a:r>
              <a:rPr lang="en-GB" sz="2000" dirty="0"/>
              <a:t>Malayan Postal Union</a:t>
            </a:r>
          </a:p>
          <a:p>
            <a:pPr algn="ctr"/>
            <a:r>
              <a:rPr lang="en-GB" sz="2000" dirty="0"/>
              <a:t>1946 Omnibus Victory Issue</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534" t="9733" r="3842" b="3205"/>
          <a:stretch/>
        </p:blipFill>
        <p:spPr>
          <a:xfrm>
            <a:off x="2047875" y="835581"/>
            <a:ext cx="5048250" cy="3152775"/>
          </a:xfrm>
          <a:prstGeom prst="rect">
            <a:avLst/>
          </a:prstGeom>
        </p:spPr>
      </p:pic>
      <p:sp>
        <p:nvSpPr>
          <p:cNvPr id="5" name="TextBox 4"/>
          <p:cNvSpPr txBox="1"/>
          <p:nvPr/>
        </p:nvSpPr>
        <p:spPr>
          <a:xfrm>
            <a:off x="2987824" y="4023360"/>
            <a:ext cx="3168352" cy="400110"/>
          </a:xfrm>
          <a:prstGeom prst="rect">
            <a:avLst/>
          </a:prstGeom>
          <a:noFill/>
        </p:spPr>
        <p:txBody>
          <a:bodyPr wrap="square" rtlCol="0">
            <a:spAutoFit/>
          </a:bodyPr>
          <a:lstStyle/>
          <a:p>
            <a:pPr algn="ctr"/>
            <a:r>
              <a:rPr lang="en-GB" sz="2000" dirty="0"/>
              <a:t>Unissued 8c Carmine</a:t>
            </a:r>
          </a:p>
        </p:txBody>
      </p:sp>
      <p:sp>
        <p:nvSpPr>
          <p:cNvPr id="2" name="TextBox 1"/>
          <p:cNvSpPr txBox="1"/>
          <p:nvPr/>
        </p:nvSpPr>
        <p:spPr>
          <a:xfrm>
            <a:off x="251520" y="4423470"/>
            <a:ext cx="8568952" cy="2308324"/>
          </a:xfrm>
          <a:prstGeom prst="rect">
            <a:avLst/>
          </a:prstGeom>
          <a:noFill/>
        </p:spPr>
        <p:txBody>
          <a:bodyPr wrap="square" rtlCol="0">
            <a:spAutoFit/>
          </a:bodyPr>
          <a:lstStyle/>
          <a:p>
            <a:pPr algn="ctr"/>
            <a:r>
              <a:rPr lang="en-GB" dirty="0"/>
              <a:t>In Malaya at the time of this Omnibus issue there was much political unrest and a “Malayan Union” was a long way from becoming a reality. It was decided therefore that this stamp issue should be destroyed. The only known 15c ultramarine is a cylinder block of 6 in the Royal Collection. All the stamps were taken to the municipal incinerator at Kuala Lumpur and destroyed but not before an employee managed to rake out about 400 8c values. Off those that survive many are fire damaged. This example is however perfect unmounted mint.</a:t>
            </a:r>
          </a:p>
          <a:p>
            <a:pPr algn="ctr"/>
            <a:r>
              <a:rPr lang="en-GB" dirty="0"/>
              <a:t>An iconic stamp from the reign of King George VI</a:t>
            </a:r>
          </a:p>
        </p:txBody>
      </p:sp>
    </p:spTree>
    <p:extLst>
      <p:ext uri="{BB962C8B-B14F-4D97-AF65-F5344CB8AC3E}">
        <p14:creationId xmlns:p14="http://schemas.microsoft.com/office/powerpoint/2010/main" val="43152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330" y="4617293"/>
            <a:ext cx="1496792" cy="165618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870" y="2032254"/>
            <a:ext cx="4366260" cy="27934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70" y="1051982"/>
            <a:ext cx="1834112" cy="134448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6639" y="4617293"/>
            <a:ext cx="1357324" cy="165618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7475" y="1045573"/>
            <a:ext cx="1835652" cy="1357306"/>
          </a:xfrm>
          <a:prstGeom prst="rect">
            <a:avLst/>
          </a:prstGeom>
        </p:spPr>
      </p:pic>
      <p:sp>
        <p:nvSpPr>
          <p:cNvPr id="10" name="TextBox 9"/>
          <p:cNvSpPr txBox="1"/>
          <p:nvPr/>
        </p:nvSpPr>
        <p:spPr>
          <a:xfrm>
            <a:off x="2555776" y="260648"/>
            <a:ext cx="4032448" cy="707886"/>
          </a:xfrm>
          <a:prstGeom prst="rect">
            <a:avLst/>
          </a:prstGeom>
          <a:noFill/>
        </p:spPr>
        <p:txBody>
          <a:bodyPr wrap="square" rtlCol="0">
            <a:spAutoFit/>
          </a:bodyPr>
          <a:lstStyle/>
          <a:p>
            <a:r>
              <a:rPr lang="en-GB" sz="2000" dirty="0"/>
              <a:t>Federated Malay State of Pahang.</a:t>
            </a:r>
          </a:p>
          <a:p>
            <a:r>
              <a:rPr lang="en-GB" sz="2000" dirty="0"/>
              <a:t>1935-1941 Sultan Sir Abu Bakar.</a:t>
            </a:r>
          </a:p>
        </p:txBody>
      </p:sp>
      <p:sp>
        <p:nvSpPr>
          <p:cNvPr id="11" name="TextBox 10"/>
          <p:cNvSpPr txBox="1"/>
          <p:nvPr/>
        </p:nvSpPr>
        <p:spPr>
          <a:xfrm>
            <a:off x="3023828" y="5445385"/>
            <a:ext cx="3096344" cy="707886"/>
          </a:xfrm>
          <a:prstGeom prst="rect">
            <a:avLst/>
          </a:prstGeom>
          <a:noFill/>
        </p:spPr>
        <p:txBody>
          <a:bodyPr wrap="square" rtlCol="0">
            <a:spAutoFit/>
          </a:bodyPr>
          <a:lstStyle/>
          <a:p>
            <a:pPr algn="ctr"/>
            <a:r>
              <a:rPr lang="en-GB" sz="2000" dirty="0"/>
              <a:t>Unissued </a:t>
            </a:r>
          </a:p>
          <a:p>
            <a:pPr algn="ctr"/>
            <a:r>
              <a:rPr lang="en-GB" sz="2000" dirty="0"/>
              <a:t>2c Orange &amp; 6c Grey.</a:t>
            </a:r>
          </a:p>
        </p:txBody>
      </p:sp>
    </p:spTree>
    <p:extLst>
      <p:ext uri="{BB962C8B-B14F-4D97-AF65-F5344CB8AC3E}">
        <p14:creationId xmlns:p14="http://schemas.microsoft.com/office/powerpoint/2010/main" val="171799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357760"/>
            <a:ext cx="4608512" cy="1015663"/>
          </a:xfrm>
          <a:prstGeom prst="rect">
            <a:avLst/>
          </a:prstGeom>
          <a:noFill/>
        </p:spPr>
        <p:txBody>
          <a:bodyPr wrap="square" rtlCol="0">
            <a:spAutoFit/>
          </a:bodyPr>
          <a:lstStyle/>
          <a:p>
            <a:pPr algn="ctr"/>
            <a:r>
              <a:rPr lang="en-GB" sz="2000" dirty="0"/>
              <a:t>Federated Malay State of Selangor</a:t>
            </a:r>
          </a:p>
          <a:p>
            <a:pPr algn="ctr"/>
            <a:r>
              <a:rPr lang="en-GB" sz="2000" dirty="0"/>
              <a:t>1941 high values</a:t>
            </a:r>
          </a:p>
          <a:p>
            <a:pPr algn="ctr"/>
            <a:r>
              <a:rPr lang="en-GB" sz="2000" dirty="0"/>
              <a:t>Sultan </a:t>
            </a:r>
            <a:r>
              <a:rPr lang="en-GB" sz="2000" dirty="0" err="1"/>
              <a:t>Hisamuddin</a:t>
            </a:r>
            <a:r>
              <a:rPr lang="en-GB" sz="2000" dirty="0"/>
              <a:t> </a:t>
            </a:r>
            <a:r>
              <a:rPr lang="en-GB" sz="2000" dirty="0" err="1"/>
              <a:t>Alam</a:t>
            </a:r>
            <a:r>
              <a:rPr lang="en-GB" sz="2000" dirty="0"/>
              <a:t> Shah.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865591"/>
            <a:ext cx="1719529" cy="190023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331"/>
          <a:stretch/>
        </p:blipFill>
        <p:spPr>
          <a:xfrm>
            <a:off x="7164288" y="865591"/>
            <a:ext cx="1589509" cy="190023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0321" y="1676705"/>
            <a:ext cx="1683357" cy="195587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3228" y="5229200"/>
            <a:ext cx="1257542" cy="1461124"/>
          </a:xfrm>
          <a:prstGeom prst="rect">
            <a:avLst/>
          </a:prstGeom>
        </p:spPr>
      </p:pic>
      <p:sp>
        <p:nvSpPr>
          <p:cNvPr id="10" name="TextBox 9"/>
          <p:cNvSpPr txBox="1"/>
          <p:nvPr/>
        </p:nvSpPr>
        <p:spPr>
          <a:xfrm>
            <a:off x="179512" y="3861048"/>
            <a:ext cx="8784975" cy="1323439"/>
          </a:xfrm>
          <a:prstGeom prst="rect">
            <a:avLst/>
          </a:prstGeom>
          <a:noFill/>
        </p:spPr>
        <p:txBody>
          <a:bodyPr wrap="square" rtlCol="0">
            <a:spAutoFit/>
          </a:bodyPr>
          <a:lstStyle/>
          <a:p>
            <a:pPr algn="ctr"/>
            <a:r>
              <a:rPr lang="en-GB" sz="2000" dirty="0"/>
              <a:t>The issued $1 &amp; $2 high value pair, with the Unissued $5 Green &amp; Red on Emerald. There was no immediate need for the $5 value because there were still sufficient of the 1935 $5 in stock. So these were kept in storage.</a:t>
            </a:r>
          </a:p>
          <a:p>
            <a:pPr algn="ctr"/>
            <a:r>
              <a:rPr lang="en-GB" sz="2000" dirty="0"/>
              <a:t>During the Japanese Occupation they issued the $5 with overprint.</a:t>
            </a:r>
          </a:p>
        </p:txBody>
      </p:sp>
    </p:spTree>
    <p:extLst>
      <p:ext uri="{BB962C8B-B14F-4D97-AF65-F5344CB8AC3E}">
        <p14:creationId xmlns:p14="http://schemas.microsoft.com/office/powerpoint/2010/main" val="186598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49239"/>
            <a:ext cx="1743815" cy="192707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470" y="2131283"/>
            <a:ext cx="1809083" cy="216024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4946" b="3829"/>
          <a:stretch/>
        </p:blipFill>
        <p:spPr>
          <a:xfrm>
            <a:off x="7152851" y="449239"/>
            <a:ext cx="1739063" cy="187642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056" y="3718207"/>
            <a:ext cx="1595295" cy="192707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5030" t="4527"/>
          <a:stretch/>
        </p:blipFill>
        <p:spPr>
          <a:xfrm>
            <a:off x="7152851" y="3718207"/>
            <a:ext cx="1662549" cy="1876426"/>
          </a:xfrm>
          <a:prstGeom prst="rect">
            <a:avLst/>
          </a:prstGeom>
        </p:spPr>
      </p:pic>
      <p:sp>
        <p:nvSpPr>
          <p:cNvPr id="10" name="TextBox 9"/>
          <p:cNvSpPr txBox="1"/>
          <p:nvPr/>
        </p:nvSpPr>
        <p:spPr>
          <a:xfrm>
            <a:off x="2015716" y="332656"/>
            <a:ext cx="5112568" cy="1323439"/>
          </a:xfrm>
          <a:prstGeom prst="rect">
            <a:avLst/>
          </a:prstGeom>
          <a:noFill/>
        </p:spPr>
        <p:txBody>
          <a:bodyPr wrap="square" rtlCol="0">
            <a:spAutoFit/>
          </a:bodyPr>
          <a:lstStyle/>
          <a:p>
            <a:pPr algn="ctr"/>
            <a:r>
              <a:rPr lang="en-GB" sz="2000" dirty="0" err="1"/>
              <a:t>UnFederated</a:t>
            </a:r>
            <a:r>
              <a:rPr lang="en-GB" sz="2000" dirty="0"/>
              <a:t> Malay State of </a:t>
            </a:r>
            <a:r>
              <a:rPr lang="en-GB" sz="2000" dirty="0" err="1"/>
              <a:t>Trengganu</a:t>
            </a:r>
            <a:endParaRPr lang="en-GB" sz="2000" dirty="0"/>
          </a:p>
          <a:p>
            <a:pPr algn="ctr"/>
            <a:r>
              <a:rPr lang="en-GB" sz="2000" dirty="0"/>
              <a:t>1921-1941</a:t>
            </a:r>
          </a:p>
          <a:p>
            <a:pPr algn="ctr"/>
            <a:r>
              <a:rPr lang="en-GB" sz="2000" dirty="0"/>
              <a:t>Sultan Suleiman</a:t>
            </a:r>
          </a:p>
          <a:p>
            <a:pPr algn="ctr"/>
            <a:r>
              <a:rPr lang="en-GB" sz="2000" dirty="0"/>
              <a:t>Unissued set of 5 values</a:t>
            </a:r>
          </a:p>
        </p:txBody>
      </p:sp>
      <p:sp>
        <p:nvSpPr>
          <p:cNvPr id="11" name="TextBox 10"/>
          <p:cNvSpPr txBox="1"/>
          <p:nvPr/>
        </p:nvSpPr>
        <p:spPr>
          <a:xfrm>
            <a:off x="0" y="2492896"/>
            <a:ext cx="2592288" cy="400110"/>
          </a:xfrm>
          <a:prstGeom prst="rect">
            <a:avLst/>
          </a:prstGeom>
          <a:noFill/>
        </p:spPr>
        <p:txBody>
          <a:bodyPr wrap="square" rtlCol="0">
            <a:spAutoFit/>
          </a:bodyPr>
          <a:lstStyle/>
          <a:p>
            <a:pPr algn="ctr"/>
            <a:r>
              <a:rPr lang="en-GB" sz="2000" dirty="0"/>
              <a:t>2c Yellow-Orange</a:t>
            </a:r>
          </a:p>
        </p:txBody>
      </p:sp>
      <p:sp>
        <p:nvSpPr>
          <p:cNvPr id="12" name="TextBox 11"/>
          <p:cNvSpPr txBox="1"/>
          <p:nvPr/>
        </p:nvSpPr>
        <p:spPr>
          <a:xfrm>
            <a:off x="6943328" y="2476300"/>
            <a:ext cx="2232248" cy="400110"/>
          </a:xfrm>
          <a:prstGeom prst="rect">
            <a:avLst/>
          </a:prstGeom>
          <a:noFill/>
        </p:spPr>
        <p:txBody>
          <a:bodyPr wrap="square" rtlCol="0">
            <a:spAutoFit/>
          </a:bodyPr>
          <a:lstStyle/>
          <a:p>
            <a:pPr algn="ctr"/>
            <a:r>
              <a:rPr lang="en-GB" sz="2000" dirty="0"/>
              <a:t>6c Slate Grey</a:t>
            </a:r>
          </a:p>
        </p:txBody>
      </p:sp>
      <p:sp>
        <p:nvSpPr>
          <p:cNvPr id="13" name="TextBox 12"/>
          <p:cNvSpPr txBox="1"/>
          <p:nvPr/>
        </p:nvSpPr>
        <p:spPr>
          <a:xfrm>
            <a:off x="103327" y="5647863"/>
            <a:ext cx="2592288" cy="400110"/>
          </a:xfrm>
          <a:prstGeom prst="rect">
            <a:avLst/>
          </a:prstGeom>
          <a:noFill/>
        </p:spPr>
        <p:txBody>
          <a:bodyPr wrap="square" rtlCol="0">
            <a:spAutoFit/>
          </a:bodyPr>
          <a:lstStyle/>
          <a:p>
            <a:pPr algn="ctr"/>
            <a:r>
              <a:rPr lang="en-GB" sz="2000" dirty="0"/>
              <a:t>8c Rose</a:t>
            </a:r>
          </a:p>
        </p:txBody>
      </p:sp>
      <p:sp>
        <p:nvSpPr>
          <p:cNvPr id="14" name="TextBox 13"/>
          <p:cNvSpPr txBox="1"/>
          <p:nvPr/>
        </p:nvSpPr>
        <p:spPr>
          <a:xfrm>
            <a:off x="7014270" y="5647863"/>
            <a:ext cx="2016224" cy="400110"/>
          </a:xfrm>
          <a:prstGeom prst="rect">
            <a:avLst/>
          </a:prstGeom>
          <a:noFill/>
        </p:spPr>
        <p:txBody>
          <a:bodyPr wrap="square" rtlCol="0">
            <a:spAutoFit/>
          </a:bodyPr>
          <a:lstStyle/>
          <a:p>
            <a:pPr algn="ctr"/>
            <a:r>
              <a:rPr lang="en-GB" sz="2000" dirty="0"/>
              <a:t>15c Ultramarine</a:t>
            </a:r>
          </a:p>
        </p:txBody>
      </p:sp>
      <p:sp>
        <p:nvSpPr>
          <p:cNvPr id="15" name="TextBox 14"/>
          <p:cNvSpPr txBox="1"/>
          <p:nvPr/>
        </p:nvSpPr>
        <p:spPr>
          <a:xfrm>
            <a:off x="3275856" y="4481688"/>
            <a:ext cx="2808312" cy="400110"/>
          </a:xfrm>
          <a:prstGeom prst="rect">
            <a:avLst/>
          </a:prstGeom>
          <a:noFill/>
        </p:spPr>
        <p:txBody>
          <a:bodyPr wrap="square" rtlCol="0">
            <a:spAutoFit/>
          </a:bodyPr>
          <a:lstStyle/>
          <a:p>
            <a:pPr algn="ctr"/>
            <a:r>
              <a:rPr lang="en-GB" sz="2000" dirty="0"/>
              <a:t>3c Blue-Green</a:t>
            </a:r>
          </a:p>
        </p:txBody>
      </p:sp>
      <p:sp>
        <p:nvSpPr>
          <p:cNvPr id="2" name="TextBox 1"/>
          <p:cNvSpPr txBox="1"/>
          <p:nvPr/>
        </p:nvSpPr>
        <p:spPr>
          <a:xfrm>
            <a:off x="2342219" y="5157192"/>
            <a:ext cx="4531568" cy="1200329"/>
          </a:xfrm>
          <a:prstGeom prst="rect">
            <a:avLst/>
          </a:prstGeom>
          <a:noFill/>
        </p:spPr>
        <p:txBody>
          <a:bodyPr wrap="square" rtlCol="0">
            <a:spAutoFit/>
          </a:bodyPr>
          <a:lstStyle/>
          <a:p>
            <a:pPr algn="ctr"/>
            <a:r>
              <a:rPr lang="en-GB" dirty="0"/>
              <a:t>Despatched to Malaya in late 1941 but did not arrive due to the Occupation. These are some of the rarest unissued stamps of </a:t>
            </a:r>
          </a:p>
          <a:p>
            <a:pPr algn="ctr"/>
            <a:r>
              <a:rPr lang="en-GB" dirty="0"/>
              <a:t>Malaya. The 3c blue-green especially so.</a:t>
            </a:r>
          </a:p>
        </p:txBody>
      </p:sp>
    </p:spTree>
    <p:extLst>
      <p:ext uri="{BB962C8B-B14F-4D97-AF65-F5344CB8AC3E}">
        <p14:creationId xmlns:p14="http://schemas.microsoft.com/office/powerpoint/2010/main" val="186598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7495" y="5315272"/>
            <a:ext cx="1289011" cy="143750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211" y="1452190"/>
            <a:ext cx="1283579" cy="149421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5302349"/>
            <a:ext cx="1556896" cy="130955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645769"/>
            <a:ext cx="1478235" cy="133596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3234" y="5302349"/>
            <a:ext cx="1454127" cy="124420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6756" y="2434803"/>
            <a:ext cx="1465524" cy="123633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280" y="723899"/>
            <a:ext cx="1414796" cy="125783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3728" y="2434803"/>
            <a:ext cx="1370471" cy="1225575"/>
          </a:xfrm>
          <a:prstGeom prst="rect">
            <a:avLst/>
          </a:prstGeom>
        </p:spPr>
      </p:pic>
      <p:sp>
        <p:nvSpPr>
          <p:cNvPr id="11" name="TextBox 10"/>
          <p:cNvSpPr txBox="1"/>
          <p:nvPr/>
        </p:nvSpPr>
        <p:spPr>
          <a:xfrm>
            <a:off x="2666462" y="332656"/>
            <a:ext cx="3811076" cy="707886"/>
          </a:xfrm>
          <a:prstGeom prst="rect">
            <a:avLst/>
          </a:prstGeom>
          <a:noFill/>
        </p:spPr>
        <p:txBody>
          <a:bodyPr wrap="square" rtlCol="0">
            <a:spAutoFit/>
          </a:bodyPr>
          <a:lstStyle/>
          <a:p>
            <a:pPr algn="ctr"/>
            <a:r>
              <a:rPr lang="en-GB" sz="2000" dirty="0"/>
              <a:t>Japanese Occupation of Malaya</a:t>
            </a:r>
          </a:p>
          <a:p>
            <a:pPr algn="ctr"/>
            <a:r>
              <a:rPr lang="en-GB" sz="2000" dirty="0"/>
              <a:t>Stamps of Selangor</a:t>
            </a:r>
          </a:p>
        </p:txBody>
      </p:sp>
      <p:sp>
        <p:nvSpPr>
          <p:cNvPr id="12" name="TextBox 11"/>
          <p:cNvSpPr txBox="1"/>
          <p:nvPr/>
        </p:nvSpPr>
        <p:spPr>
          <a:xfrm>
            <a:off x="467544" y="3671133"/>
            <a:ext cx="8159817" cy="1631216"/>
          </a:xfrm>
          <a:prstGeom prst="rect">
            <a:avLst/>
          </a:prstGeom>
          <a:noFill/>
        </p:spPr>
        <p:txBody>
          <a:bodyPr wrap="square" rtlCol="0">
            <a:spAutoFit/>
          </a:bodyPr>
          <a:lstStyle/>
          <a:p>
            <a:pPr algn="ctr"/>
            <a:r>
              <a:rPr lang="en-GB" sz="2000" dirty="0"/>
              <a:t>Set of 5 issued stamps, above.</a:t>
            </a:r>
          </a:p>
          <a:p>
            <a:pPr algn="ctr"/>
            <a:r>
              <a:rPr lang="en-GB" sz="2000" dirty="0"/>
              <a:t>3 of the 6 overprinted but unissued values below. The missing values being 10c, 30c &amp; $5</a:t>
            </a:r>
          </a:p>
          <a:p>
            <a:pPr algn="ctr"/>
            <a:r>
              <a:rPr lang="en-GB" sz="2000" dirty="0"/>
              <a:t>These almost certainly came onto the market after the surrender of the Japanese in August 1945</a:t>
            </a:r>
          </a:p>
        </p:txBody>
      </p:sp>
    </p:spTree>
    <p:extLst>
      <p:ext uri="{BB962C8B-B14F-4D97-AF65-F5344CB8AC3E}">
        <p14:creationId xmlns:p14="http://schemas.microsoft.com/office/powerpoint/2010/main" val="1865985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3010</TotalTime>
  <Words>918</Words>
  <Application>Microsoft Office PowerPoint</Application>
  <PresentationFormat>On-screen Show (4:3)</PresentationFormat>
  <Paragraphs>94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Palatino Linotype</vt:lpstr>
      <vt:lpstr>Wingdings</vt:lpstr>
      <vt:lpstr>Elemental</vt:lpstr>
      <vt:lpstr>Unissued Stamps &amp;  Postal Forgeries of  Malaya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Normandy  October 2014</dc:title>
  <dc:creator>Barry</dc:creator>
  <cp:lastModifiedBy>Chris Forwood</cp:lastModifiedBy>
  <cp:revision>81</cp:revision>
  <dcterms:created xsi:type="dcterms:W3CDTF">2014-10-22T19:42:06Z</dcterms:created>
  <dcterms:modified xsi:type="dcterms:W3CDTF">2021-02-07T23:02:42Z</dcterms:modified>
</cp:coreProperties>
</file>